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56" r:id="rId3"/>
    <p:sldId id="258" r:id="rId4"/>
    <p:sldId id="435" r:id="rId5"/>
    <p:sldId id="437" r:id="rId6"/>
    <p:sldId id="438" r:id="rId7"/>
    <p:sldId id="440" r:id="rId8"/>
    <p:sldId id="439" r:id="rId9"/>
    <p:sldId id="329" r:id="rId10"/>
    <p:sldId id="306" r:id="rId11"/>
    <p:sldId id="267" r:id="rId12"/>
    <p:sldId id="352" r:id="rId13"/>
    <p:sldId id="328" r:id="rId14"/>
    <p:sldId id="324" r:id="rId15"/>
    <p:sldId id="341" r:id="rId16"/>
    <p:sldId id="348" r:id="rId17"/>
    <p:sldId id="340" r:id="rId18"/>
    <p:sldId id="275" r:id="rId19"/>
    <p:sldId id="349" r:id="rId20"/>
    <p:sldId id="344" r:id="rId21"/>
    <p:sldId id="351" r:id="rId22"/>
    <p:sldId id="342" r:id="rId23"/>
    <p:sldId id="347" r:id="rId24"/>
    <p:sldId id="354" r:id="rId25"/>
    <p:sldId id="350" r:id="rId26"/>
    <p:sldId id="343" r:id="rId27"/>
    <p:sldId id="355" r:id="rId28"/>
    <p:sldId id="441" r:id="rId29"/>
    <p:sldId id="274" r:id="rId30"/>
    <p:sldId id="433" r:id="rId31"/>
    <p:sldId id="436" r:id="rId32"/>
    <p:sldId id="43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7070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6295" autoAdjust="0"/>
  </p:normalViewPr>
  <p:slideViewPr>
    <p:cSldViewPr snapToGrid="0">
      <p:cViewPr varScale="1">
        <p:scale>
          <a:sx n="67" d="100"/>
          <a:sy n="67" d="100"/>
        </p:scale>
        <p:origin x="780" y="6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summerofgeorge/modal-python-da/blob/main/modal-python-big-picture.ipynb"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www.seanlahman.com/baseball-archive/statistic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12</a:t>
            </a:fld>
            <a:endParaRPr lang="en-US"/>
          </a:p>
        </p:txBody>
      </p:sp>
    </p:spTree>
    <p:extLst>
      <p:ext uri="{BB962C8B-B14F-4D97-AF65-F5344CB8AC3E}">
        <p14:creationId xmlns:p14="http://schemas.microsoft.com/office/powerpoint/2010/main" val="2486167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13</a:t>
            </a:fld>
            <a:endParaRPr lang="en-US"/>
          </a:p>
        </p:txBody>
      </p:sp>
    </p:spTree>
    <p:extLst>
      <p:ext uri="{BB962C8B-B14F-4D97-AF65-F5344CB8AC3E}">
        <p14:creationId xmlns:p14="http://schemas.microsoft.com/office/powerpoint/2010/main" val="2492013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14</a:t>
            </a:fld>
            <a:endParaRPr lang="en-US"/>
          </a:p>
        </p:txBody>
      </p:sp>
    </p:spTree>
    <p:extLst>
      <p:ext uri="{BB962C8B-B14F-4D97-AF65-F5344CB8AC3E}">
        <p14:creationId xmlns:p14="http://schemas.microsoft.com/office/powerpoint/2010/main" val="3003480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15</a:t>
            </a:fld>
            <a:endParaRPr lang="en-US"/>
          </a:p>
        </p:txBody>
      </p:sp>
    </p:spTree>
    <p:extLst>
      <p:ext uri="{BB962C8B-B14F-4D97-AF65-F5344CB8AC3E}">
        <p14:creationId xmlns:p14="http://schemas.microsoft.com/office/powerpoint/2010/main" val="1578055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16</a:t>
            </a:fld>
            <a:endParaRPr lang="en-US"/>
          </a:p>
        </p:txBody>
      </p:sp>
    </p:spTree>
    <p:extLst>
      <p:ext uri="{BB962C8B-B14F-4D97-AF65-F5344CB8AC3E}">
        <p14:creationId xmlns:p14="http://schemas.microsoft.com/office/powerpoint/2010/main" val="260176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a:t>
            </a:fld>
            <a:endParaRPr lang="en-US"/>
          </a:p>
        </p:txBody>
      </p:sp>
    </p:spTree>
    <p:extLst>
      <p:ext uri="{BB962C8B-B14F-4D97-AF65-F5344CB8AC3E}">
        <p14:creationId xmlns:p14="http://schemas.microsoft.com/office/powerpoint/2010/main" val="314544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a:t>
            </a:fld>
            <a:endParaRPr lang="en-US"/>
          </a:p>
        </p:txBody>
      </p:sp>
    </p:spTree>
    <p:extLst>
      <p:ext uri="{BB962C8B-B14F-4D97-AF65-F5344CB8AC3E}">
        <p14:creationId xmlns:p14="http://schemas.microsoft.com/office/powerpoint/2010/main" val="1155450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19</a:t>
            </a:fld>
            <a:endParaRPr lang="en-US"/>
          </a:p>
        </p:txBody>
      </p:sp>
    </p:spTree>
    <p:extLst>
      <p:ext uri="{BB962C8B-B14F-4D97-AF65-F5344CB8AC3E}">
        <p14:creationId xmlns:p14="http://schemas.microsoft.com/office/powerpoint/2010/main" val="1976228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20</a:t>
            </a:fld>
            <a:endParaRPr lang="en-US"/>
          </a:p>
        </p:txBody>
      </p:sp>
    </p:spTree>
    <p:extLst>
      <p:ext uri="{BB962C8B-B14F-4D97-AF65-F5344CB8AC3E}">
        <p14:creationId xmlns:p14="http://schemas.microsoft.com/office/powerpoint/2010/main" val="3302107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21</a:t>
            </a:fld>
            <a:endParaRPr lang="en-US"/>
          </a:p>
        </p:txBody>
      </p:sp>
    </p:spTree>
    <p:extLst>
      <p:ext uri="{BB962C8B-B14F-4D97-AF65-F5344CB8AC3E}">
        <p14:creationId xmlns:p14="http://schemas.microsoft.com/office/powerpoint/2010/main" val="592286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2213468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22</a:t>
            </a:fld>
            <a:endParaRPr lang="en-US"/>
          </a:p>
        </p:txBody>
      </p:sp>
    </p:spTree>
    <p:extLst>
      <p:ext uri="{BB962C8B-B14F-4D97-AF65-F5344CB8AC3E}">
        <p14:creationId xmlns:p14="http://schemas.microsoft.com/office/powerpoint/2010/main" val="1371924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23</a:t>
            </a:fld>
            <a:endParaRPr lang="en-US"/>
          </a:p>
        </p:txBody>
      </p:sp>
    </p:spTree>
    <p:extLst>
      <p:ext uri="{BB962C8B-B14F-4D97-AF65-F5344CB8AC3E}">
        <p14:creationId xmlns:p14="http://schemas.microsoft.com/office/powerpoint/2010/main" val="60730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24</a:t>
            </a:fld>
            <a:endParaRPr lang="en-US"/>
          </a:p>
        </p:txBody>
      </p:sp>
    </p:spTree>
    <p:extLst>
      <p:ext uri="{BB962C8B-B14F-4D97-AF65-F5344CB8AC3E}">
        <p14:creationId xmlns:p14="http://schemas.microsoft.com/office/powerpoint/2010/main" val="143872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25</a:t>
            </a:fld>
            <a:endParaRPr lang="en-US"/>
          </a:p>
        </p:txBody>
      </p:sp>
    </p:spTree>
    <p:extLst>
      <p:ext uri="{BB962C8B-B14F-4D97-AF65-F5344CB8AC3E}">
        <p14:creationId xmlns:p14="http://schemas.microsoft.com/office/powerpoint/2010/main" val="3455125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26</a:t>
            </a:fld>
            <a:endParaRPr lang="en-US"/>
          </a:p>
        </p:txBody>
      </p:sp>
    </p:spTree>
    <p:extLst>
      <p:ext uri="{BB962C8B-B14F-4D97-AF65-F5344CB8AC3E}">
        <p14:creationId xmlns:p14="http://schemas.microsoft.com/office/powerpoint/2010/main" val="202607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27</a:t>
            </a:fld>
            <a:endParaRPr lang="en-US"/>
          </a:p>
        </p:txBody>
      </p:sp>
    </p:spTree>
    <p:extLst>
      <p:ext uri="{BB962C8B-B14F-4D97-AF65-F5344CB8AC3E}">
        <p14:creationId xmlns:p14="http://schemas.microsoft.com/office/powerpoint/2010/main" val="130994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1c8bb1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1c8bb1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highlight>
                  <a:schemeClr val="accent4"/>
                </a:highlight>
              </a:rPr>
              <a:t>Start by: 9:35</a:t>
            </a:r>
            <a:endParaRPr>
              <a:highlight>
                <a:schemeClr val="accent4"/>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Link to notebook: </a:t>
            </a:r>
            <a:r>
              <a:rPr lang="en" u="sng">
                <a:solidFill>
                  <a:schemeClr val="hlink"/>
                </a:solidFill>
                <a:hlinkClick r:id="rId3"/>
              </a:rPr>
              <a:t>https://github.com/summerofgeorge/modal-python-da/blob/main/modal-python-big-picture.ipynb</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in data from </a:t>
            </a:r>
            <a:r>
              <a:rPr lang="en" u="sng">
                <a:solidFill>
                  <a:schemeClr val="hlink"/>
                </a:solidFill>
                <a:hlinkClick r:id="rId4"/>
              </a:rPr>
              <a:t>Sean Lahman’s baseball database</a:t>
            </a:r>
            <a:endParaRPr/>
          </a:p>
          <a:p>
            <a:pPr marL="0" lvl="0" indent="0" algn="l" rtl="0">
              <a:spcBef>
                <a:spcPts val="0"/>
              </a:spcBef>
              <a:spcAft>
                <a:spcPts val="0"/>
              </a:spcAft>
              <a:buClr>
                <a:schemeClr val="dk1"/>
              </a:buClr>
              <a:buSzPts val="1100"/>
              <a:buFont typeface="Arial"/>
              <a:buNone/>
            </a:pPr>
            <a:r>
              <a:rPr lang="en"/>
              <a:t>Visualize and explore records – what does this data look like? What can it tell us? What do we need to do to get it clean? </a:t>
            </a:r>
            <a:endParaRPr/>
          </a:p>
          <a:p>
            <a:pPr marL="0" lvl="0" indent="0" algn="l" rtl="0">
              <a:spcBef>
                <a:spcPts val="0"/>
              </a:spcBef>
              <a:spcAft>
                <a:spcPts val="0"/>
              </a:spcAft>
              <a:buClr>
                <a:schemeClr val="dk1"/>
              </a:buClr>
              <a:buSzPts val="1100"/>
              <a:buFont typeface="Arial"/>
              <a:buNone/>
            </a:pPr>
            <a:r>
              <a:rPr lang="en"/>
              <a:t>Salary analysis: Do higher payrolls attract larger crowds? </a:t>
            </a:r>
            <a:endParaRPr/>
          </a:p>
          <a:p>
            <a:pPr marL="0" lvl="0" indent="0" algn="l" rtl="0">
              <a:spcBef>
                <a:spcPts val="0"/>
              </a:spcBef>
              <a:spcAft>
                <a:spcPts val="0"/>
              </a:spcAft>
              <a:buNone/>
            </a:pPr>
            <a:r>
              <a:rPr lang="en"/>
              <a:t>Produce presentation-worthy Excel summary workbook from Python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30</a:t>
            </a:fld>
            <a:endParaRPr lang="en-US"/>
          </a:p>
        </p:txBody>
      </p:sp>
    </p:spTree>
    <p:extLst>
      <p:ext uri="{BB962C8B-B14F-4D97-AF65-F5344CB8AC3E}">
        <p14:creationId xmlns:p14="http://schemas.microsoft.com/office/powerpoint/2010/main" val="1725553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F3338"/>
              </a:buClr>
            </a:pPr>
            <a:r>
              <a:rPr lang="en-US" sz="1200" i="1" dirty="0">
                <a:solidFill>
                  <a:srgbClr val="707070"/>
                </a:solidFill>
                <a:latin typeface="Pragmatica" panose="020B0403040502020204" pitchFamily="34" charset="0"/>
              </a:rPr>
              <a:t>By the end of this book, you should be able to conduct exploratory data analysis and</a:t>
            </a:r>
          </a:p>
          <a:p>
            <a:pPr>
              <a:buClr>
                <a:srgbClr val="CF3338"/>
              </a:buClr>
            </a:pPr>
            <a:r>
              <a:rPr lang="en-US" sz="1200" i="1" dirty="0">
                <a:solidFill>
                  <a:srgbClr val="707070"/>
                </a:solidFill>
                <a:latin typeface="Pragmatica" panose="020B0403040502020204" pitchFamily="34" charset="0"/>
              </a:rPr>
              <a:t>hypothesis testing using a programming language.</a:t>
            </a:r>
          </a:p>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31</a:t>
            </a:fld>
            <a:endParaRPr lang="en-US"/>
          </a:p>
        </p:txBody>
      </p:sp>
    </p:spTree>
    <p:extLst>
      <p:ext uri="{BB962C8B-B14F-4D97-AF65-F5344CB8AC3E}">
        <p14:creationId xmlns:p14="http://schemas.microsoft.com/office/powerpoint/2010/main" val="362698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different coming from Microsoft, proprietary technology</a:t>
            </a:r>
          </a:p>
          <a:p>
            <a:r>
              <a:rPr lang="en-US" dirty="0"/>
              <a:t>Python is open source what does that mean? </a:t>
            </a:r>
          </a:p>
        </p:txBody>
      </p:sp>
      <p:sp>
        <p:nvSpPr>
          <p:cNvPr id="4" name="Slide Number Placeholder 3"/>
          <p:cNvSpPr>
            <a:spLocks noGrp="1"/>
          </p:cNvSpPr>
          <p:nvPr>
            <p:ph type="sldNum" sz="quarter" idx="5"/>
          </p:nvPr>
        </p:nvSpPr>
        <p:spPr/>
        <p:txBody>
          <a:bodyPr/>
          <a:lstStyle/>
          <a:p>
            <a:fld id="{3BB66621-ADCC-4EF8-8003-B9D3E881DCD2}" type="slidenum">
              <a:rPr lang="en-US" smtClean="0"/>
              <a:t>11</a:t>
            </a:fld>
            <a:endParaRPr lang="en-US"/>
          </a:p>
        </p:txBody>
      </p:sp>
    </p:spTree>
    <p:extLst>
      <p:ext uri="{BB962C8B-B14F-4D97-AF65-F5344CB8AC3E}">
        <p14:creationId xmlns:p14="http://schemas.microsoft.com/office/powerpoint/2010/main" val="1934559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redhat.com/en/topics/open-source/what-is-open-source"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stringfestdata/foundations-analytics-excel-multiva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tringfestdata/python-for-excel-users-crash-cour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stringfestanalytics.com/five-things-python-exce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hyperlink" Target="https://stringfestanalytics.com/boo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Excel to Python (and back)</a:t>
            </a:r>
          </a:p>
        </p:txBody>
      </p:sp>
    </p:spTree>
    <p:extLst>
      <p:ext uri="{BB962C8B-B14F-4D97-AF65-F5344CB8AC3E}">
        <p14:creationId xmlns:p14="http://schemas.microsoft.com/office/powerpoint/2010/main" val="295298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1884279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4107370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286561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2621783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360914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22584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4282447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145222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1014962" y="1685665"/>
          <a:ext cx="9879062" cy="5130935"/>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014685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https://github.com/stringfestdata/foundations-analytics-excel-multivac</a:t>
            </a:r>
            <a:r>
              <a:rPr lang="en-US" sz="2800" dirty="0">
                <a:solidFill>
                  <a:srgbClr val="707070"/>
                </a:solidFill>
                <a:latin typeface="Pragmatica" panose="020B0403040502020204" pitchFamily="34" charset="0"/>
              </a:rPr>
              <a:t>  </a:t>
            </a: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333085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a:p>
            <a:r>
              <a:rPr lang="en-US" sz="2800" b="1" i="1" dirty="0">
                <a:solidFill>
                  <a:srgbClr val="707070"/>
                </a:solidFill>
                <a:latin typeface="Pragmatica" panose="020B0403040502020204" pitchFamily="34" charset="0"/>
              </a:rPr>
              <a:t>Who wants to win a book? </a:t>
            </a:r>
          </a:p>
        </p:txBody>
      </p:sp>
    </p:spTree>
    <p:extLst>
      <p:ext uri="{BB962C8B-B14F-4D97-AF65-F5344CB8AC3E}">
        <p14:creationId xmlns:p14="http://schemas.microsoft.com/office/powerpoint/2010/main" val="2209225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3305711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103760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3419288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2837385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4006193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2677872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Conclusion/Resources</a:t>
            </a:r>
          </a:p>
        </p:txBody>
      </p:sp>
    </p:spTree>
    <p:extLst>
      <p:ext uri="{BB962C8B-B14F-4D97-AF65-F5344CB8AC3E}">
        <p14:creationId xmlns:p14="http://schemas.microsoft.com/office/powerpoint/2010/main" val="3962004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t="7398"/>
          <a:stretch/>
        </p:blipFill>
        <p:spPr>
          <a:xfrm>
            <a:off x="1" y="0"/>
            <a:ext cx="12192001" cy="7113232"/>
          </a:xfrm>
          <a:prstGeom prst="rect">
            <a:avLst/>
          </a:prstGeom>
          <a:noFill/>
          <a:ln>
            <a:noFill/>
          </a:ln>
        </p:spPr>
      </p:pic>
      <p:pic>
        <p:nvPicPr>
          <p:cNvPr id="446" name="Google Shape;446;p51"/>
          <p:cNvPicPr preferRelativeResize="0"/>
          <p:nvPr/>
        </p:nvPicPr>
        <p:blipFill rotWithShape="1">
          <a:blip r:embed="rId4">
            <a:alphaModFix/>
          </a:blip>
          <a:srcRect r="63534"/>
          <a:stretch/>
        </p:blipFill>
        <p:spPr>
          <a:xfrm>
            <a:off x="11542433" y="6524401"/>
            <a:ext cx="531936" cy="483433"/>
          </a:xfrm>
          <a:prstGeom prst="rect">
            <a:avLst/>
          </a:prstGeom>
          <a:noFill/>
          <a:ln>
            <a:noFill/>
          </a:ln>
        </p:spPr>
      </p:pic>
      <p:sp>
        <p:nvSpPr>
          <p:cNvPr id="447" name="Google Shape;447;p51"/>
          <p:cNvSpPr txBox="1">
            <a:spLocks noGrp="1"/>
          </p:cNvSpPr>
          <p:nvPr>
            <p:ph type="title"/>
          </p:nvPr>
        </p:nvSpPr>
        <p:spPr>
          <a:xfrm>
            <a:off x="672167" y="335300"/>
            <a:ext cx="10834000" cy="1651600"/>
          </a:xfrm>
          <a:prstGeom prst="rect">
            <a:avLst/>
          </a:prstGeom>
        </p:spPr>
        <p:txBody>
          <a:bodyPr spcFirstLastPara="1" vert="horz" wrap="square" lIns="0" tIns="0" rIns="0" bIns="0" rtlCol="0" anchor="t" anchorCtr="0">
            <a:noAutofit/>
          </a:bodyPr>
          <a:lstStyle/>
          <a:p>
            <a:pPr>
              <a:spcBef>
                <a:spcPts val="0"/>
              </a:spcBef>
            </a:pPr>
            <a:r>
              <a:rPr lang="en" dirty="0">
                <a:solidFill>
                  <a:schemeClr val="lt1"/>
                </a:solidFill>
                <a:latin typeface="Pragmatica" panose="020B7200000000000000" pitchFamily="34" charset="0"/>
              </a:rPr>
              <a:t>Let’s play DataBaseball!</a:t>
            </a:r>
            <a:endParaRPr dirty="0">
              <a:solidFill>
                <a:schemeClr val="lt1"/>
              </a:solidFill>
              <a:latin typeface="Pragmatica" panose="020B7200000000000000" pitchFamily="34" charset="0"/>
            </a:endParaRPr>
          </a:p>
        </p:txBody>
      </p:sp>
      <p:sp>
        <p:nvSpPr>
          <p:cNvPr id="448" name="Google Shape;448;p51"/>
          <p:cNvSpPr txBox="1"/>
          <p:nvPr/>
        </p:nvSpPr>
        <p:spPr>
          <a:xfrm>
            <a:off x="9099200"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1. Import the data</a:t>
            </a:r>
            <a:endParaRPr sz="2400" b="1" dirty="0">
              <a:solidFill>
                <a:schemeClr val="lt1"/>
              </a:solidFill>
              <a:latin typeface="Pragmatica" panose="020B7200000000000000" pitchFamily="34" charset="0"/>
              <a:ea typeface="Inter"/>
              <a:cs typeface="Inter"/>
              <a:sym typeface="Inter"/>
            </a:endParaRPr>
          </a:p>
        </p:txBody>
      </p:sp>
      <p:sp>
        <p:nvSpPr>
          <p:cNvPr id="449" name="Google Shape;449;p51"/>
          <p:cNvSpPr txBox="1"/>
          <p:nvPr/>
        </p:nvSpPr>
        <p:spPr>
          <a:xfrm>
            <a:off x="4686433" y="1739001"/>
            <a:ext cx="24972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2. Profile the data</a:t>
            </a:r>
            <a:endParaRPr sz="2400" b="1" dirty="0">
              <a:solidFill>
                <a:schemeClr val="lt1"/>
              </a:solidFill>
              <a:latin typeface="Pragmatica" panose="020B7200000000000000" pitchFamily="34" charset="0"/>
              <a:ea typeface="Inter"/>
              <a:cs typeface="Inter"/>
              <a:sym typeface="Inter"/>
            </a:endParaRPr>
          </a:p>
        </p:txBody>
      </p:sp>
      <p:sp>
        <p:nvSpPr>
          <p:cNvPr id="450" name="Google Shape;450;p51"/>
          <p:cNvSpPr txBox="1"/>
          <p:nvPr/>
        </p:nvSpPr>
        <p:spPr>
          <a:xfrm>
            <a:off x="305567"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3. Analyze the data</a:t>
            </a:r>
            <a:endParaRPr sz="2400" b="1" dirty="0">
              <a:solidFill>
                <a:schemeClr val="lt1"/>
              </a:solidFill>
              <a:latin typeface="Pragmatica" panose="020B7200000000000000" pitchFamily="34" charset="0"/>
              <a:ea typeface="Inter"/>
              <a:cs typeface="Inter"/>
              <a:sym typeface="Inter"/>
            </a:endParaRPr>
          </a:p>
        </p:txBody>
      </p:sp>
      <p:sp>
        <p:nvSpPr>
          <p:cNvPr id="451" name="Google Shape;451;p51"/>
          <p:cNvSpPr txBox="1"/>
          <p:nvPr/>
        </p:nvSpPr>
        <p:spPr>
          <a:xfrm>
            <a:off x="4505867" y="5771768"/>
            <a:ext cx="3542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4. Export results to Excel</a:t>
            </a:r>
            <a:endParaRPr sz="2400" b="1" dirty="0">
              <a:solidFill>
                <a:schemeClr val="lt1"/>
              </a:solidFill>
              <a:latin typeface="Pragmatica" panose="020B7200000000000000" pitchFamily="34" charset="0"/>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and unzip resources: </a:t>
            </a:r>
            <a:r>
              <a:rPr lang="en-US" sz="2800" dirty="0">
                <a:solidFill>
                  <a:srgbClr val="707070"/>
                </a:solidFill>
                <a:latin typeface="Pragmatica" panose="020B0403040502020204" pitchFamily="34" charset="0"/>
                <a:hlinkClick r:id="rId4"/>
              </a:rPr>
              <a:t>https://github.com/stringfestdata/python-for-excel-users-crash-course</a:t>
            </a:r>
            <a:r>
              <a:rPr lang="en-US" sz="2800" dirty="0">
                <a:solidFill>
                  <a:srgbClr val="707070"/>
                </a:solidFill>
                <a:latin typeface="Pragmatica" panose="020B0403040502020204" pitchFamily="34" charset="0"/>
              </a:rPr>
              <a:t>  </a:t>
            </a:r>
          </a:p>
        </p:txBody>
      </p:sp>
      <p:pic>
        <p:nvPicPr>
          <p:cNvPr id="4" name="Picture 3">
            <a:extLst>
              <a:ext uri="{FF2B5EF4-FFF2-40B4-BE49-F238E27FC236}">
                <a16:creationId xmlns:a16="http://schemas.microsoft.com/office/drawing/2014/main" id="{76BFA9A1-2CDE-4595-AA39-8F7510ACAF1F}"/>
              </a:ext>
            </a:extLst>
          </p:cNvPr>
          <p:cNvPicPr>
            <a:picLocks noChangeAspect="1"/>
          </p:cNvPicPr>
          <p:nvPr/>
        </p:nvPicPr>
        <p:blipFill>
          <a:blip r:embed="rId5"/>
          <a:stretch>
            <a:fillRect/>
          </a:stretch>
        </p:blipFill>
        <p:spPr>
          <a:xfrm>
            <a:off x="5705503" y="3457757"/>
            <a:ext cx="2646645" cy="1042617"/>
          </a:xfrm>
          <a:prstGeom prst="rect">
            <a:avLst/>
          </a:prstGeom>
        </p:spPr>
      </p:pic>
      <p:sp>
        <p:nvSpPr>
          <p:cNvPr id="7" name="TextBox 6">
            <a:extLst>
              <a:ext uri="{FF2B5EF4-FFF2-40B4-BE49-F238E27FC236}">
                <a16:creationId xmlns:a16="http://schemas.microsoft.com/office/drawing/2014/main" id="{EC182BCD-FB9B-4270-8C8C-52D893BD51E4}"/>
              </a:ext>
            </a:extLst>
          </p:cNvPr>
          <p:cNvSpPr txBox="1"/>
          <p:nvPr/>
        </p:nvSpPr>
        <p:spPr>
          <a:xfrm>
            <a:off x="2239085" y="3688698"/>
            <a:ext cx="366438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Follow along …. </a:t>
            </a:r>
            <a:r>
              <a:rPr lang="en-US" sz="2800" dirty="0">
                <a:solidFill>
                  <a:srgbClr val="707070"/>
                </a:solidFill>
                <a:latin typeface="Pragmatica" panose="020B0403040502020204" pitchFamily="34" charset="0"/>
                <a:sym typeface="Wingdings" panose="05000000000000000000" pitchFamily="2" charset="2"/>
              </a:rPr>
              <a:t></a:t>
            </a:r>
            <a:endParaRPr lang="en-US" sz="2800"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83002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Free white paper</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5545560" cy="1815882"/>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Five Things Excel Users Should Know About Python: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hlinkClick r:id="rId4"/>
              </a:rPr>
              <a:t>https://stringfestanalytics.com/five-things-python-excel/</a:t>
            </a:r>
            <a:r>
              <a:rPr lang="en-US" sz="2800" dirty="0">
                <a:solidFill>
                  <a:srgbClr val="707070"/>
                </a:solidFill>
                <a:latin typeface="Pragmatica" panose="020B0403040502020204" pitchFamily="34" charset="0"/>
              </a:rPr>
              <a:t>  </a:t>
            </a:r>
          </a:p>
        </p:txBody>
      </p:sp>
      <p:pic>
        <p:nvPicPr>
          <p:cNvPr id="1026" name="Picture 2" descr="Free white paper: Five things Excel users should know about Python">
            <a:extLst>
              <a:ext uri="{FF2B5EF4-FFF2-40B4-BE49-F238E27FC236}">
                <a16:creationId xmlns:a16="http://schemas.microsoft.com/office/drawing/2014/main" id="{F6CDBEE2-3C50-4DF2-A40F-91C2B35185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250" t="12168" r="6708" b="7481"/>
          <a:stretch/>
        </p:blipFill>
        <p:spPr bwMode="auto">
          <a:xfrm>
            <a:off x="7015480" y="494626"/>
            <a:ext cx="4272280" cy="55104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8C8708-E9CB-4407-9696-A4EC05F71D89}"/>
              </a:ext>
            </a:extLst>
          </p:cNvPr>
          <p:cNvSpPr/>
          <p:nvPr/>
        </p:nvSpPr>
        <p:spPr>
          <a:xfrm>
            <a:off x="7015480" y="494626"/>
            <a:ext cx="4282440" cy="55251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051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0861534" cy="1015663"/>
          </a:xfrm>
          <a:prstGeom prst="rect">
            <a:avLst/>
          </a:prstGeom>
          <a:noFill/>
        </p:spPr>
        <p:txBody>
          <a:bodyPr wrap="square" rtlCol="0">
            <a:spAutoFit/>
          </a:bodyPr>
          <a:lstStyle/>
          <a:p>
            <a:r>
              <a:rPr lang="en-US" sz="6000" dirty="0">
                <a:latin typeface="Aliens &amp; cows" panose="00000500000000000000" pitchFamily="2" charset="0"/>
              </a:rPr>
              <a:t>Want more? </a:t>
            </a:r>
          </a:p>
        </p:txBody>
      </p:sp>
      <p:sp>
        <p:nvSpPr>
          <p:cNvPr id="4" name="TextBox 3">
            <a:extLst>
              <a:ext uri="{FF2B5EF4-FFF2-40B4-BE49-F238E27FC236}">
                <a16:creationId xmlns:a16="http://schemas.microsoft.com/office/drawing/2014/main" id="{5A4F6C64-3E8D-4255-95B8-CF64265213DA}"/>
              </a:ext>
            </a:extLst>
          </p:cNvPr>
          <p:cNvSpPr txBox="1"/>
          <p:nvPr/>
        </p:nvSpPr>
        <p:spPr>
          <a:xfrm>
            <a:off x="347240" y="1465093"/>
            <a:ext cx="9688858" cy="2246769"/>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a:t>
            </a:r>
            <a:r>
              <a:rPr lang="en-US" sz="2800" i="1" dirty="0">
                <a:solidFill>
                  <a:srgbClr val="707070"/>
                </a:solidFill>
                <a:latin typeface="Pragmatica" panose="020B0403040502020204" pitchFamily="34" charset="0"/>
              </a:rPr>
              <a:t>Advancing into Analytics</a:t>
            </a:r>
            <a:r>
              <a:rPr lang="en-US" sz="2800" dirty="0">
                <a:solidFill>
                  <a:srgbClr val="707070"/>
                </a:solidFill>
                <a:latin typeface="Pragmatica" panose="020B0403040502020204" pitchFamily="34" charset="0"/>
              </a:rPr>
              <a:t>: </a:t>
            </a:r>
            <a:r>
              <a:rPr lang="en-US" sz="2800" dirty="0">
                <a:solidFill>
                  <a:srgbClr val="707070"/>
                </a:solidFill>
                <a:latin typeface="Pragmatica" panose="020B0403040502020204" pitchFamily="34" charset="0"/>
                <a:hlinkClick r:id="rId4"/>
              </a:rPr>
              <a:t>https://stringfestanalytics.com/book/</a:t>
            </a:r>
            <a:r>
              <a:rPr lang="en-US" sz="2800" dirty="0">
                <a:solidFill>
                  <a:srgbClr val="707070"/>
                </a:solidFill>
                <a:latin typeface="Pragmatica" panose="020B0403040502020204" pitchFamily="34" charset="0"/>
              </a:rPr>
              <a:t>  </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Read for free on O’Reilly’s website</a:t>
            </a: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Or pick up a paperback/</a:t>
            </a:r>
            <a:r>
              <a:rPr lang="en-US" sz="2800" dirty="0" err="1">
                <a:solidFill>
                  <a:srgbClr val="707070"/>
                </a:solidFill>
                <a:latin typeface="Pragmatica" panose="020B0403040502020204" pitchFamily="34" charset="0"/>
              </a:rPr>
              <a:t>ebook</a:t>
            </a:r>
            <a:endParaRPr lang="en-US" sz="2800" dirty="0">
              <a:solidFill>
                <a:srgbClr val="707070"/>
              </a:solidFill>
              <a:latin typeface="Pragmatica" panose="020B0403040502020204" pitchFamily="34" charset="0"/>
            </a:endParaRPr>
          </a:p>
          <a:p>
            <a:pPr marL="914400" lvl="1"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Please leave a review!</a:t>
            </a:r>
          </a:p>
        </p:txBody>
      </p:sp>
      <p:pic>
        <p:nvPicPr>
          <p:cNvPr id="5" name="Picture 4" descr="A picture containing text, bird, outdoor, oscine&#10;&#10;Description automatically generated">
            <a:extLst>
              <a:ext uri="{FF2B5EF4-FFF2-40B4-BE49-F238E27FC236}">
                <a16:creationId xmlns:a16="http://schemas.microsoft.com/office/drawing/2014/main" id="{E86BD176-B814-4615-9F8C-84C5AD6385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3986" y="1052512"/>
            <a:ext cx="3629025" cy="4752975"/>
          </a:xfrm>
          <a:prstGeom prst="rect">
            <a:avLst/>
          </a:prstGeom>
        </p:spPr>
      </p:pic>
    </p:spTree>
    <p:extLst>
      <p:ext uri="{BB962C8B-B14F-4D97-AF65-F5344CB8AC3E}">
        <p14:creationId xmlns:p14="http://schemas.microsoft.com/office/powerpoint/2010/main" val="76586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Clean data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Analyze it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Script it all in Python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958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4FE2256-45B0-48B3-BBA8-722EEC79F895}"/>
              </a:ext>
            </a:extLst>
          </p:cNvPr>
          <p:cNvPicPr>
            <a:picLocks noChangeAspect="1"/>
          </p:cNvPicPr>
          <p:nvPr/>
        </p:nvPicPr>
        <p:blipFill>
          <a:blip r:embed="rId4"/>
          <a:stretch>
            <a:fillRect/>
          </a:stretch>
        </p:blipFill>
        <p:spPr>
          <a:xfrm>
            <a:off x="0" y="2595880"/>
            <a:ext cx="12192000" cy="1666240"/>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a:p>
            <a:r>
              <a:rPr lang="en-US" sz="2800" b="1" i="1" dirty="0">
                <a:solidFill>
                  <a:srgbClr val="707070"/>
                </a:solidFill>
                <a:latin typeface="Pragmatica" panose="020B0403040502020204" pitchFamily="34" charset="0"/>
              </a:rPr>
              <a:t>Who wants to win a book?</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84881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1613</TotalTime>
  <Words>1675</Words>
  <Application>Microsoft Office PowerPoint</Application>
  <PresentationFormat>Widescreen</PresentationFormat>
  <Paragraphs>207</Paragraphs>
  <Slides>32</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Aliens &amp; cows</vt:lpstr>
      <vt:lpstr>Arial</vt:lpstr>
      <vt:lpstr>Calibri</vt:lpstr>
      <vt:lpstr>Calibri Light</vt:lpstr>
      <vt:lpstr>Consolas</vt:lpstr>
      <vt:lpstr>Georgia</vt:lpstr>
      <vt:lpstr>Pragmatica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play DataBaseball!</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cp:lastModifiedBy>
  <cp:revision>134</cp:revision>
  <dcterms:created xsi:type="dcterms:W3CDTF">2019-10-19T21:47:18Z</dcterms:created>
  <dcterms:modified xsi:type="dcterms:W3CDTF">2022-05-09T21:43:49Z</dcterms:modified>
</cp:coreProperties>
</file>